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  <p:sldMasterId id="2147483677" r:id="rId7"/>
  </p:sldMasterIdLst>
  <p:sldIdLst>
    <p:sldId id="257" r:id="rId8"/>
    <p:sldId id="275" r:id="rId9"/>
    <p:sldId id="276" r:id="rId10"/>
    <p:sldId id="278" r:id="rId11"/>
    <p:sldId id="279" r:id="rId12"/>
    <p:sldId id="273" r:id="rId13"/>
    <p:sldId id="263" r:id="rId14"/>
    <p:sldId id="282" r:id="rId15"/>
    <p:sldId id="284" r:id="rId16"/>
    <p:sldId id="291" r:id="rId17"/>
    <p:sldId id="293" r:id="rId18"/>
    <p:sldId id="294" r:id="rId19"/>
    <p:sldId id="285" r:id="rId20"/>
    <p:sldId id="286" r:id="rId21"/>
    <p:sldId id="287" r:id="rId22"/>
    <p:sldId id="292" r:id="rId23"/>
    <p:sldId id="288" r:id="rId24"/>
    <p:sldId id="289" r:id="rId25"/>
    <p:sldId id="290" r:id="rId26"/>
    <p:sldId id="277" r:id="rId27"/>
    <p:sldId id="261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A7ECE354-91AF-254F-A4C3-3E94E8F8D2E4}">
          <p14:sldIdLst>
            <p14:sldId id="257"/>
            <p14:sldId id="275"/>
            <p14:sldId id="276"/>
            <p14:sldId id="278"/>
            <p14:sldId id="279"/>
            <p14:sldId id="273"/>
            <p14:sldId id="263"/>
            <p14:sldId id="282"/>
            <p14:sldId id="284"/>
            <p14:sldId id="291"/>
            <p14:sldId id="293"/>
            <p14:sldId id="294"/>
            <p14:sldId id="285"/>
            <p14:sldId id="286"/>
            <p14:sldId id="287"/>
            <p14:sldId id="292"/>
            <p14:sldId id="288"/>
            <p14:sldId id="289"/>
            <p14:sldId id="290"/>
            <p14:sldId id="277"/>
            <p14:sldId id="261"/>
            <p14:sldId id="295"/>
          </p14:sldIdLst>
        </p14:section>
        <p14:section name="LightContent" id="{101DA4FC-D3A6-F045-81EA-0F3118ADCEC3}">
          <p14:sldIdLst/>
        </p14:section>
        <p14:section name="DarkContent" id="{4F982D07-7009-CD4A-A034-00F08BD2BBCE}">
          <p14:sldIdLst/>
        </p14:section>
        <p14:section name="Icons" id="{0EAB6F6C-4A94-F747-AB1A-45490746853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20692-27CB-BFA7-BE8C-7AC56C3A0F75}" v="1731" dt="2022-03-03T17:46:02.253"/>
    <p1510:client id="{D0608B09-3AEE-2276-55A9-63A9FEFC3100}" v="1" dt="2022-03-08T00:00:3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98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anson" userId="S::mhanson@moderncampus.com::46c7fbc7-aa4a-4a14-ae26-ea19d6261fc5" providerId="AD" clId="Web-{D0608B09-3AEE-2276-55A9-63A9FEFC3100}"/>
    <pc:docChg chg="modSld">
      <pc:chgData name="Michael Hanson" userId="S::mhanson@moderncampus.com::46c7fbc7-aa4a-4a14-ae26-ea19d6261fc5" providerId="AD" clId="Web-{D0608B09-3AEE-2276-55A9-63A9FEFC3100}" dt="2022-03-08T00:00:32.996" v="0" actId="1076"/>
      <pc:docMkLst>
        <pc:docMk/>
      </pc:docMkLst>
      <pc:sldChg chg="modSp">
        <pc:chgData name="Michael Hanson" userId="S::mhanson@moderncampus.com::46c7fbc7-aa4a-4a14-ae26-ea19d6261fc5" providerId="AD" clId="Web-{D0608B09-3AEE-2276-55A9-63A9FEFC3100}" dt="2022-03-08T00:00:32.996" v="0" actId="1076"/>
        <pc:sldMkLst>
          <pc:docMk/>
          <pc:sldMk cId="2255997590" sldId="277"/>
        </pc:sldMkLst>
        <pc:spChg chg="mod">
          <ac:chgData name="Michael Hanson" userId="S::mhanson@moderncampus.com::46c7fbc7-aa4a-4a14-ae26-ea19d6261fc5" providerId="AD" clId="Web-{D0608B09-3AEE-2276-55A9-63A9FEFC3100}" dt="2022-03-08T00:00:32.996" v="0" actId="1076"/>
          <ac:spMkLst>
            <pc:docMk/>
            <pc:sldMk cId="2255997590" sldId="277"/>
            <ac:spMk id="3" creationId="{90737A88-4FCE-6C4B-AC49-CE6AB42EC1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9" Type="http://schemas.openxmlformats.org/officeDocument/2006/relationships/image" Target="../media/image22.png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0" Type="http://schemas.openxmlformats.org/officeDocument/2006/relationships/image" Target="../media/image13.sv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derncampus.com/learn-omni-cms/components/" TargetMode="External"/><Relationship Id="rId2" Type="http://schemas.openxmlformats.org/officeDocument/2006/relationships/hyperlink" Target="https://support.moderncampus.com/learn-omni-cms/webcasts/training-tuesda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upport.moderncampus.com/technical-reference/components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raining@moderncampus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2FD6-8AD1-F74E-AD1C-F7CAE985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3479" y="4819815"/>
            <a:ext cx="1956626" cy="369332"/>
          </a:xfrm>
        </p:spPr>
        <p:txBody>
          <a:bodyPr/>
          <a:lstStyle/>
          <a:p>
            <a:r>
              <a:rPr lang="en-US" dirty="0"/>
              <a:t>March 14, 2022</a:t>
            </a:r>
          </a:p>
        </p:txBody>
      </p:sp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 dirty="0"/>
              <a:t>Let’s see how to build components!</a:t>
            </a:r>
          </a:p>
        </p:txBody>
      </p:sp>
    </p:spTree>
    <p:extLst>
      <p:ext uri="{BB962C8B-B14F-4D97-AF65-F5344CB8AC3E}">
        <p14:creationId xmlns:p14="http://schemas.microsoft.com/office/powerpoint/2010/main" val="129753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B36-F4A7-AF4B-B049-4E6A874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Completing Challenges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A88-4FCE-6C4B-AC49-CE6AB42EC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66" y="1690587"/>
            <a:ext cx="78900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</a:t>
            </a:r>
            <a:r>
              <a:rPr lang="en-US" dirty="0"/>
              <a:t> your Evolve 2022 Sandbox, find the folder "components-inside-and-out"</a:t>
            </a:r>
          </a:p>
          <a:p>
            <a:pPr lvl="1"/>
            <a:r>
              <a:rPr lang="en-US" dirty="0"/>
              <a:t>This is where all pages are located, including pages with samples as well as </a:t>
            </a:r>
            <a:r>
              <a:rPr lang="en-US" i="1" dirty="0" err="1"/>
              <a:t>components.pcf</a:t>
            </a:r>
            <a:r>
              <a:rPr lang="en-US" dirty="0"/>
              <a:t> where you will place your components.</a:t>
            </a:r>
          </a:p>
          <a:p>
            <a:pPr lvl="1"/>
            <a:r>
              <a:rPr lang="en-US" dirty="0"/>
              <a:t>There is a file called </a:t>
            </a:r>
            <a:r>
              <a:rPr lang="en-US" i="1" dirty="0"/>
              <a:t>components-</a:t>
            </a:r>
            <a:r>
              <a:rPr lang="en-US" i="1" dirty="0" err="1"/>
              <a:t>completed.pcf</a:t>
            </a:r>
            <a:r>
              <a:rPr lang="en-US" dirty="0"/>
              <a:t> which shows the solutions with completed versions.</a:t>
            </a:r>
          </a:p>
          <a:p>
            <a:r>
              <a:rPr lang="en-US" dirty="0"/>
              <a:t>Go to Content -&gt; Components</a:t>
            </a:r>
          </a:p>
          <a:p>
            <a:pPr lvl="1"/>
            <a:r>
              <a:rPr lang="en-US" dirty="0"/>
              <a:t>This is where all "Starter" component files are, as well as SOLUTION components and other samples. 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0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B36-F4A7-AF4B-B049-4E6A874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Completing Challenges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A88-4FCE-6C4B-AC49-CE6AB42EC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66" y="1690587"/>
            <a:ext cx="78900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copy of these slides are located in </a:t>
            </a:r>
            <a:r>
              <a:rPr lang="en-US" i="1" dirty="0"/>
              <a:t>/components-inside-and-out/</a:t>
            </a:r>
            <a:r>
              <a:rPr lang="en-US" i="1" dirty="0" err="1"/>
              <a:t>powerpoint</a:t>
            </a:r>
            <a:r>
              <a:rPr lang="en-US" i="1" dirty="0"/>
              <a:t>-slides</a:t>
            </a:r>
          </a:p>
          <a:p>
            <a:r>
              <a:rPr lang="en-US" dirty="0"/>
              <a:t>Instructions for completing these tasks are located in </a:t>
            </a:r>
            <a:r>
              <a:rPr lang="en-US" i="1" dirty="0"/>
              <a:t>/components-inside-and-out/challenges</a:t>
            </a:r>
          </a:p>
          <a:p>
            <a:r>
              <a:rPr lang="en-US" dirty="0"/>
              <a:t>Each challenge has a corresponding "Starter" component to copy as well as a SOLUTION component to look at as reference.</a:t>
            </a:r>
            <a:endParaRPr lang="en-US" i="1" dirty="0"/>
          </a:p>
          <a:p>
            <a:r>
              <a:rPr lang="en-US" dirty="0"/>
              <a:t>Do not modify components that say "Do Not Modify"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2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Creating/Editing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8464-F861-704C-A80D-E85E4908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484" y="1768033"/>
            <a:ext cx="3585575" cy="45060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Level 10 Admin</a:t>
            </a:r>
            <a:endParaRPr lang="en-US" sz="2400" dirty="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2200" dirty="0"/>
              <a:t>Select Content -&gt; Components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/>
              <a:t>Press + New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/>
              <a:t>Provide name of new component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/>
              <a:t>Copying Components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2200" dirty="0"/>
              <a:t>More Actions (…) -&gt; FILE -&gt; Copy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2200" dirty="0"/>
              <a:t>Give Unique Name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US" sz="2200" dirty="0"/>
          </a:p>
          <a:p>
            <a:pPr marL="742950" lvl="1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9FD859-4547-48E1-8D79-FECD4BD5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05" y="670823"/>
            <a:ext cx="1554650" cy="277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B414FD-C138-4BA4-B744-26DF1317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420" y="1462822"/>
            <a:ext cx="5021580" cy="198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57953179-6023-4395-8671-EDCD69814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3876533"/>
            <a:ext cx="7162800" cy="171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527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D05F-3EA7-D84C-A94C-52A5E149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Creating/Editing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A151-A752-6E4C-B9D0-ADD6FED5C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72640"/>
            <a:ext cx="3932237" cy="4543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Page Actions Toolbar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Similar structure to </a:t>
            </a:r>
            <a:r>
              <a:rPr lang="en-US" sz="1800" dirty="0" err="1"/>
              <a:t>pcf</a:t>
            </a:r>
            <a:r>
              <a:rPr lang="en-US" sz="1800" dirty="0"/>
              <a:t>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Source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Paste code for web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This serves as the component 'skeleton'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Remove parts of code we want customizable by the user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Form Elements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Select element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Used to collect user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'Plugged into' source code</a:t>
            </a:r>
          </a:p>
        </p:txBody>
      </p:sp>
      <p:pic>
        <p:nvPicPr>
          <p:cNvPr id="6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BDAF96C7-F778-4B29-AF2C-ECBB6B51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088336"/>
            <a:ext cx="3939540" cy="2361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490E31-ADC8-49E9-83A7-8AD3A67B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20" y="4128682"/>
            <a:ext cx="3764280" cy="2136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A9F318-E1AD-4885-A86C-EC5EC58D7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190778"/>
            <a:ext cx="4625340" cy="213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721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Creating/Editing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8464-F861-704C-A80D-E85E4908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29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2400" dirty="0"/>
              <a:t>Once you are finished, save your work.</a:t>
            </a:r>
            <a:endParaRPr lang="en-US" dirty="0"/>
          </a:p>
          <a:p>
            <a:pPr marL="285750" indent="-285750">
              <a:buChar char="•"/>
            </a:pPr>
            <a:r>
              <a:rPr lang="en-US" sz="2400" dirty="0"/>
              <a:t>To make component available to editors, click LAUNCH.</a:t>
            </a:r>
          </a:p>
          <a:p>
            <a:pPr marL="285750" indent="-285750">
              <a:buChar char="•"/>
            </a:pPr>
            <a:r>
              <a:rPr lang="en-US" sz="2400" dirty="0"/>
              <a:t>Write a version description for versions tab.</a:t>
            </a:r>
          </a:p>
          <a:p>
            <a:endParaRPr lang="en-US" sz="2400" dirty="0"/>
          </a:p>
        </p:txBody>
      </p:sp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F2887C-CFFA-40D9-A46D-F57D62F8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913748"/>
            <a:ext cx="6583680" cy="2195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A7CDB4-B78B-4986-96BE-24DBAD2B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60" y="3359995"/>
            <a:ext cx="4053840" cy="240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659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418154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#1:</a:t>
            </a:r>
            <a:br>
              <a:rPr lang="en-US" dirty="0"/>
            </a:br>
            <a:r>
              <a:rPr lang="en-US" dirty="0"/>
              <a:t>Basic Component</a:t>
            </a:r>
            <a:br>
              <a:rPr lang="en-US" dirty="0"/>
            </a:br>
            <a:r>
              <a:rPr lang="en-US" i="1" dirty="0"/>
              <a:t>(Blockquote)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8464-F861-704C-A80D-E85E4908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Renders a simple large quote (blue or gray) with an attribution/author.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Elements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Short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Radio Button (Uses Advanced Tab to define color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</a:rPr>
              <a:t>Instructions located in the </a:t>
            </a:r>
            <a:r>
              <a:rPr lang="en-US" sz="2400" i="1" dirty="0">
                <a:solidFill>
                  <a:srgbClr val="231F20"/>
                </a:solidFill>
              </a:rPr>
              <a:t>challenges </a:t>
            </a:r>
            <a:r>
              <a:rPr lang="en-US" sz="2400" dirty="0">
                <a:solidFill>
                  <a:srgbClr val="231F20"/>
                </a:solidFill>
              </a:rPr>
              <a:t>folder (</a:t>
            </a:r>
            <a:r>
              <a:rPr lang="en-US" sz="2400" i="1" dirty="0">
                <a:solidFill>
                  <a:srgbClr val="231F20"/>
                </a:solidFill>
              </a:rPr>
              <a:t>challenge1.txt</a:t>
            </a:r>
            <a:r>
              <a:rPr lang="en-US" sz="2400" dirty="0">
                <a:solidFill>
                  <a:srgbClr val="231F2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31F20"/>
              </a:solidFill>
            </a:endParaRPr>
          </a:p>
        </p:txBody>
      </p:sp>
      <p:pic>
        <p:nvPicPr>
          <p:cNvPr id="3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1E5B076-5862-42FC-AC2B-4490F9AC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32" y="2058853"/>
            <a:ext cx="5989444" cy="807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F4962106-88C7-4504-922D-7310D8EF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32" y="3197291"/>
            <a:ext cx="6838175" cy="152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659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D05F-3EA7-D84C-A94C-52A5E149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#2:</a:t>
            </a:r>
            <a:br>
              <a:rPr lang="en-US" dirty="0"/>
            </a:br>
            <a:r>
              <a:rPr lang="en-US" dirty="0"/>
              <a:t>Intermediate Component</a:t>
            </a:r>
            <a:br>
              <a:rPr lang="en-US" dirty="0"/>
            </a:br>
            <a:r>
              <a:rPr lang="en-US" i="1" dirty="0"/>
              <a:t>(Hero Banner)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A151-A752-6E4C-B9D0-ADD6FED5C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Renders a full-width image (with dark overlay) of fixed height with a heading and Call-to-Action (CTA)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Elements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Short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File Chooser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Image Chooser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Instructions located in the </a:t>
            </a:r>
            <a:r>
              <a:rPr lang="en-US" sz="2000" i="1" dirty="0">
                <a:ea typeface="+mn-lt"/>
                <a:cs typeface="+mn-lt"/>
              </a:rPr>
              <a:t>challenges </a:t>
            </a:r>
            <a:r>
              <a:rPr lang="en-US" sz="2000" dirty="0">
                <a:ea typeface="+mn-lt"/>
                <a:cs typeface="+mn-lt"/>
              </a:rPr>
              <a:t>folder (</a:t>
            </a:r>
            <a:r>
              <a:rPr lang="en-US" sz="2000" i="1" dirty="0">
                <a:ea typeface="+mn-lt"/>
                <a:cs typeface="+mn-lt"/>
              </a:rPr>
              <a:t>challenge2.txt</a:t>
            </a:r>
            <a:r>
              <a:rPr lang="en-US" sz="2000" dirty="0">
                <a:ea typeface="+mn-lt"/>
                <a:cs typeface="+mn-lt"/>
              </a:rPr>
              <a:t>)</a:t>
            </a:r>
            <a:endParaRPr lang="en-US" sz="2000" dirty="0"/>
          </a:p>
        </p:txBody>
      </p:sp>
      <p:pic>
        <p:nvPicPr>
          <p:cNvPr id="3" name="Picture 5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E5F6C8CC-B248-4344-B5FD-AE9D9426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8" y="2875941"/>
            <a:ext cx="6553199" cy="274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B03A42B-8EF8-46A1-A724-DC9867FD2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643884"/>
            <a:ext cx="6553199" cy="190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015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#3:</a:t>
            </a:r>
            <a:br>
              <a:rPr lang="en-US" dirty="0"/>
            </a:br>
            <a:r>
              <a:rPr lang="en-US" dirty="0"/>
              <a:t>Advanced Component</a:t>
            </a:r>
            <a:br>
              <a:rPr lang="en-US" dirty="0"/>
            </a:br>
            <a:r>
              <a:rPr lang="en-US" i="1" dirty="0"/>
              <a:t>(Flexible Menu)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8464-F861-704C-A80D-E85E4908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194" y="2057400"/>
            <a:ext cx="3637929" cy="41389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Renders a list of any number of items, containing a heading and content section for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Elements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Structural Group (used to group other elements)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Short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WYSIWYG Editor</a:t>
            </a:r>
          </a:p>
          <a:p>
            <a:pPr marL="28575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Instructions located in the </a:t>
            </a:r>
            <a:r>
              <a:rPr lang="en-US" sz="2400" i="1" dirty="0">
                <a:ea typeface="+mn-lt"/>
                <a:cs typeface="+mn-lt"/>
              </a:rPr>
              <a:t>challenges </a:t>
            </a:r>
            <a:r>
              <a:rPr lang="en-US" sz="2400" dirty="0">
                <a:ea typeface="+mn-lt"/>
                <a:cs typeface="+mn-lt"/>
              </a:rPr>
              <a:t>folder (</a:t>
            </a:r>
            <a:r>
              <a:rPr lang="en-US" sz="2400" i="1" dirty="0">
                <a:ea typeface="+mn-lt"/>
                <a:cs typeface="+mn-lt"/>
              </a:rPr>
              <a:t>challenge3.txt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9254ED-B55A-4A99-88DB-F7D6B2DA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871" y="2731803"/>
            <a:ext cx="3991778" cy="338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96DB874-0A81-4BA1-90DE-C0CDA0D8F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10" y="1363203"/>
            <a:ext cx="3064525" cy="103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89EDCC-4B55-4734-98DA-F805A3BA4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002" y="2734122"/>
            <a:ext cx="2743200" cy="153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856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051"/>
            <a:ext cx="10515600" cy="2301776"/>
          </a:xfrm>
        </p:spPr>
        <p:txBody>
          <a:bodyPr/>
          <a:lstStyle/>
          <a:p>
            <a:r>
              <a:rPr lang="en-US" dirty="0"/>
              <a:t>Components Inside &amp;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77827"/>
            <a:ext cx="10515600" cy="803297"/>
          </a:xfrm>
        </p:spPr>
        <p:txBody>
          <a:bodyPr/>
          <a:lstStyle/>
          <a:p>
            <a:r>
              <a:rPr lang="en-US" dirty="0"/>
              <a:t>Presented by: Michael Hanson, </a:t>
            </a:r>
            <a:r>
              <a:rPr lang="en-US" i="1" dirty="0"/>
              <a:t>Software Trainer</a:t>
            </a:r>
          </a:p>
        </p:txBody>
      </p:sp>
      <p:pic>
        <p:nvPicPr>
          <p:cNvPr id="3" name="Picture Placeholder 2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6FA2C228-4773-3742-9E9D-33F113CB82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771" r="16771"/>
          <a:stretch>
            <a:fillRect/>
          </a:stretch>
        </p:blipFill>
        <p:spPr>
          <a:xfrm>
            <a:off x="1371600" y="461440"/>
            <a:ext cx="3009031" cy="3009031"/>
          </a:xfrm>
        </p:spPr>
      </p:pic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B36-F4A7-AF4B-B049-4E6A874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 (?)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A88-4FCE-6C4B-AC49-CE6AB42EC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50" y="1864272"/>
            <a:ext cx="7890075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Components and Find &amp; Replace</a:t>
            </a:r>
          </a:p>
          <a:p>
            <a:pPr lvl="1"/>
            <a:r>
              <a:rPr lang="en-US" dirty="0">
                <a:ea typeface="+mn-lt"/>
                <a:cs typeface="+mn-lt"/>
              </a:rPr>
              <a:t>Finds user input, not source code</a:t>
            </a:r>
            <a:endParaRPr lang="en-US" dirty="0"/>
          </a:p>
          <a:p>
            <a:r>
              <a:rPr lang="en-US" dirty="0"/>
              <a:t>Deleting Components</a:t>
            </a:r>
          </a:p>
          <a:p>
            <a:pPr lvl="1"/>
            <a:r>
              <a:rPr lang="en-US" dirty="0"/>
              <a:t>Cannot be undone</a:t>
            </a:r>
          </a:p>
          <a:p>
            <a:pPr lvl="1"/>
            <a:r>
              <a:rPr lang="en-US" dirty="0"/>
              <a:t>Instances of component will be replaced with *** Broken component *** </a:t>
            </a:r>
          </a:p>
          <a:p>
            <a:pPr lvl="1"/>
            <a:r>
              <a:rPr lang="en-US" dirty="0"/>
              <a:t>Page will </a:t>
            </a:r>
            <a:r>
              <a:rPr lang="en-US"/>
              <a:t>appear in Broken Pages Report</a:t>
            </a:r>
          </a:p>
          <a:p>
            <a:r>
              <a:rPr lang="en-US" dirty="0"/>
              <a:t>Disabling (Or Re-Enabling) Components</a:t>
            </a:r>
          </a:p>
          <a:p>
            <a:pPr lvl="1"/>
            <a:r>
              <a:rPr lang="en-US" dirty="0"/>
              <a:t>Components -&gt; More Actions (…) -&gt; FILE -&gt; Disable/Enable</a:t>
            </a:r>
          </a:p>
          <a:p>
            <a:pPr lvl="1"/>
            <a:r>
              <a:rPr lang="en-US" dirty="0"/>
              <a:t>Disabling keeps on current pages, but prevents using it any more</a:t>
            </a:r>
          </a:p>
          <a:p>
            <a:r>
              <a:rPr lang="en-US" dirty="0"/>
              <a:t>Broken Components	</a:t>
            </a:r>
          </a:p>
          <a:p>
            <a:pPr lvl="1"/>
            <a:r>
              <a:rPr lang="en-US" dirty="0"/>
              <a:t>Page cannot be rendered in Preview or Edit tab (May be caused by broken XML rules)</a:t>
            </a:r>
          </a:p>
          <a:p>
            <a:pPr lvl="1"/>
            <a:r>
              <a:rPr lang="en-US" dirty="0"/>
              <a:t>Source Code – Can remove broken component </a:t>
            </a:r>
          </a:p>
          <a:p>
            <a:pPr lvl="1"/>
            <a:r>
              <a:rPr lang="en-US" dirty="0"/>
              <a:t>Components -&gt; More Actions (…) -&gt; FILE -&gt; View Dependents (Find all instances of this component)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9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B36-F4A7-AF4B-B049-4E6A874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A88-4FCE-6C4B-AC49-CE6AB42E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Training Tuesday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https://support.moderncampus.com/learn-omni-cms/webcasts/training-tuesday.html</a:t>
            </a:r>
          </a:p>
          <a:p>
            <a:pPr lvl="1"/>
            <a:r>
              <a:rPr lang="en-US" i="1" dirty="0"/>
              <a:t>See September 2021 - Components</a:t>
            </a:r>
          </a:p>
          <a:p>
            <a:r>
              <a:rPr lang="en-US" dirty="0"/>
              <a:t>Component Documentation</a:t>
            </a: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https://support.moderncampus.com/learn-omni-cms/components/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  <a:hlinkClick r:id="rId4"/>
              </a:rPr>
              <a:t>https://support.moderncampus.com/technical-reference/components.html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B36-F4A7-AF4B-B049-4E6A874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A88-4FCE-6C4B-AC49-CE6AB42E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Need How-To Support?</a:t>
            </a:r>
          </a:p>
          <a:p>
            <a:pPr lvl="1"/>
            <a:r>
              <a:rPr lang="en-US" dirty="0"/>
              <a:t>Email Training</a:t>
            </a:r>
          </a:p>
          <a:p>
            <a:pPr lvl="1"/>
            <a:r>
              <a:rPr lang="en-US" dirty="0">
                <a:hlinkClick r:id="rId2"/>
              </a:rPr>
              <a:t>Training@moderncampus.com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Thank you for attending Evolve 2022!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0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4FE0-909D-2440-8551-F5598D7B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812B-C71D-8B4B-86F6-555E958E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294" y="1788554"/>
            <a:ext cx="5943600" cy="4351338"/>
          </a:xfrm>
        </p:spPr>
        <p:txBody>
          <a:bodyPr vert="horz" lIns="18288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What are components?</a:t>
            </a:r>
          </a:p>
          <a:p>
            <a:pPr lvl="1"/>
            <a:r>
              <a:rPr lang="en-US" dirty="0"/>
              <a:t>Purpose and Examples</a:t>
            </a:r>
          </a:p>
          <a:p>
            <a:r>
              <a:rPr lang="en-US" dirty="0"/>
              <a:t>Using Components</a:t>
            </a:r>
          </a:p>
          <a:p>
            <a:pPr lvl="1"/>
            <a:r>
              <a:rPr lang="en-US" dirty="0"/>
              <a:t>Editors</a:t>
            </a:r>
          </a:p>
          <a:p>
            <a:r>
              <a:rPr lang="en-US" dirty="0"/>
              <a:t>Building Components</a:t>
            </a:r>
          </a:p>
          <a:p>
            <a:pPr lvl="1"/>
            <a:r>
              <a:rPr lang="en-US" dirty="0"/>
              <a:t>Level 10 Administrators</a:t>
            </a:r>
          </a:p>
          <a:p>
            <a:r>
              <a:rPr lang="en-US" dirty="0"/>
              <a:t>Workshop</a:t>
            </a:r>
          </a:p>
          <a:p>
            <a:pPr lvl="1"/>
            <a:r>
              <a:rPr lang="en-US" dirty="0"/>
              <a:t>Basic – Blockquote</a:t>
            </a:r>
          </a:p>
          <a:p>
            <a:pPr lvl="1"/>
            <a:r>
              <a:rPr lang="en-US" dirty="0"/>
              <a:t>Intermediate – Hero Banner</a:t>
            </a:r>
          </a:p>
          <a:p>
            <a:pPr lvl="1"/>
            <a:r>
              <a:rPr lang="en-US" dirty="0"/>
              <a:t>Advanced – Flexible Menu</a:t>
            </a:r>
          </a:p>
          <a:p>
            <a:r>
              <a:rPr lang="en-US" dirty="0"/>
              <a:t>Special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26972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Components?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Reusable Content in Omni CMS</a:t>
            </a:r>
          </a:p>
          <a:p>
            <a:pPr lvl="1"/>
            <a:r>
              <a:rPr lang="en-US" dirty="0"/>
              <a:t>Managed in Content Tab -&gt; Components (Level 10)</a:t>
            </a:r>
          </a:p>
          <a:p>
            <a:r>
              <a:rPr lang="en-US" dirty="0"/>
              <a:t>Allows complex web designs, layouts, and patterns to be defined once and used in many places</a:t>
            </a:r>
          </a:p>
          <a:p>
            <a:r>
              <a:rPr lang="en-US" dirty="0"/>
              <a:t>Many common and unique use cases</a:t>
            </a:r>
          </a:p>
          <a:p>
            <a:pPr lvl="1"/>
            <a:r>
              <a:rPr lang="en-US" dirty="0"/>
              <a:t>Blockquotes</a:t>
            </a:r>
          </a:p>
          <a:p>
            <a:pPr lvl="1"/>
            <a:r>
              <a:rPr lang="en-US" dirty="0"/>
              <a:t>Image with Caption</a:t>
            </a:r>
          </a:p>
          <a:p>
            <a:pPr lvl="1"/>
            <a:r>
              <a:rPr lang="en-US" dirty="0"/>
              <a:t>Banners</a:t>
            </a:r>
          </a:p>
          <a:p>
            <a:pPr lvl="1"/>
            <a:r>
              <a:rPr lang="en-US" dirty="0"/>
              <a:t>Styled Buttons</a:t>
            </a:r>
          </a:p>
          <a:p>
            <a:pPr lvl="1"/>
            <a:r>
              <a:rPr lang="en-US" dirty="0"/>
              <a:t>Testimonial Sections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6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Components?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Alternative to Snippets</a:t>
            </a:r>
          </a:p>
          <a:p>
            <a:pPr lvl="1"/>
            <a:r>
              <a:rPr lang="en-US" dirty="0"/>
              <a:t>Form Fields vs. Snippet Table Transformations</a:t>
            </a:r>
          </a:p>
          <a:p>
            <a:r>
              <a:rPr lang="en-US" dirty="0"/>
              <a:t>Updates to code base applied to every component already in use</a:t>
            </a:r>
          </a:p>
          <a:p>
            <a:r>
              <a:rPr lang="en-US" dirty="0"/>
              <a:t>Single location for code base</a:t>
            </a:r>
          </a:p>
          <a:p>
            <a:r>
              <a:rPr lang="en-US" dirty="0"/>
              <a:t>Clean interface for managing form elements and source code </a:t>
            </a:r>
          </a:p>
          <a:p>
            <a:r>
              <a:rPr lang="en-US" dirty="0"/>
              <a:t>Level 10 access only (for creating/editing)</a:t>
            </a:r>
          </a:p>
          <a:p>
            <a:pPr lvl="1"/>
            <a:r>
              <a:rPr lang="en-US" dirty="0"/>
              <a:t>Editors can use components</a:t>
            </a:r>
          </a:p>
          <a:p>
            <a:r>
              <a:rPr lang="en-US" dirty="0"/>
              <a:t>Optional - Can preview actual output while editing in WYSIWYG (unlike snippets/assets)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1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some component examples!</a:t>
            </a:r>
          </a:p>
        </p:txBody>
      </p:sp>
    </p:spTree>
    <p:extLst>
      <p:ext uri="{BB962C8B-B14F-4D97-AF65-F5344CB8AC3E}">
        <p14:creationId xmlns:p14="http://schemas.microsoft.com/office/powerpoint/2010/main" val="246081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Inserting/Using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8464-F861-704C-A80D-E85E4908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Editors can insert instances of any existing component from toolbar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 toolbar, look for component 'atomic' symbol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Insert Component 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Lists all available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filter by tag or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Launched/Saved Date</a:t>
            </a:r>
          </a:p>
        </p:txBody>
      </p:sp>
      <p:pic>
        <p:nvPicPr>
          <p:cNvPr id="5" name="Picture 5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12F01DFD-FE6E-45B9-B4CA-45BE6C76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696" y="875563"/>
            <a:ext cx="6043411" cy="2455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60AE72-ED5C-4E33-AD7E-CC86356A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59" y="2687351"/>
            <a:ext cx="5200918" cy="350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654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D05F-3EA7-D84C-A94C-52A5E149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Inserting/Using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A151-A752-6E4C-B9D0-ADD6FED5C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will be prompted via form fields to insert values into component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Optional vs. Required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Some fields will say (required)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Component can only be inserted with a value filled in to required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Different Form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Elements can be as simple as short/long text or as complex as image/file choosers to select a file from Omni CMS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891531-E98C-43DA-9069-431C2BD1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49" y="1254982"/>
            <a:ext cx="6335485" cy="423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117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Inserting/Using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8464-F861-704C-A80D-E85E4908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inserted, it will appear as a 'blue pill' or preview (if preview is turned 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component pill/preview to edit (pencil icon) or delete (x icon) while in WYSIWYG</a:t>
            </a:r>
          </a:p>
        </p:txBody>
      </p:sp>
      <p:pic>
        <p:nvPicPr>
          <p:cNvPr id="3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C23A6C-5E24-4908-9EA6-C587DAD5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952" y="2888684"/>
            <a:ext cx="4824248" cy="329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31264C0-C806-4DF2-BC41-111B1D85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76" y="498713"/>
            <a:ext cx="5165834" cy="210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17679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9DB28-7D0E-48A0-8A70-67BA67ABA7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CA3287-F27B-4618-B4E8-44964C3FB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4f51a-50c5-4624-9f4d-30c6c8990289"/>
    <ds:schemaRef ds:uri="65f671dc-2b45-400a-bd25-acc977f63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DE965C-B28B-49A7-AC99-4E15D1435B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22649</TotalTime>
  <Words>317</Words>
  <Application>Microsoft Office PowerPoint</Application>
  <PresentationFormat>Widescreen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Title</vt:lpstr>
      <vt:lpstr>Light Content</vt:lpstr>
      <vt:lpstr>Dark Content</vt:lpstr>
      <vt:lpstr>Custom Design</vt:lpstr>
      <vt:lpstr>PowerPoint Presentation</vt:lpstr>
      <vt:lpstr>Components Inside &amp; Out</vt:lpstr>
      <vt:lpstr>Agenda</vt:lpstr>
      <vt:lpstr>What are Components? </vt:lpstr>
      <vt:lpstr>Why Components? </vt:lpstr>
      <vt:lpstr>Let’s look at some component examples!</vt:lpstr>
      <vt:lpstr>Inserting/Using Components</vt:lpstr>
      <vt:lpstr>Inserting/Using Components</vt:lpstr>
      <vt:lpstr>Inserting/Using Components</vt:lpstr>
      <vt:lpstr>Let’s see how to build components!</vt:lpstr>
      <vt:lpstr>Note on Completing Challenges </vt:lpstr>
      <vt:lpstr>Note on Completing Challenges </vt:lpstr>
      <vt:lpstr>Creating/Editing Components</vt:lpstr>
      <vt:lpstr>Creating/Editing  Components</vt:lpstr>
      <vt:lpstr>Creating/Editing Components</vt:lpstr>
      <vt:lpstr>Exercises</vt:lpstr>
      <vt:lpstr>Exercise #1: Basic Component (Blockquote)</vt:lpstr>
      <vt:lpstr>Exercise #2: Intermediate Component (Hero Banner)</vt:lpstr>
      <vt:lpstr>Exercise #3: Advanced Component (Flexible Menu)</vt:lpstr>
      <vt:lpstr>Special Considerations (?) </vt:lpstr>
      <vt:lpstr>Resources and Additional Support</vt:lpstr>
      <vt:lpstr>Resources and Additional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Hanson</dc:creator>
  <cp:lastModifiedBy>Michael Hanson</cp:lastModifiedBy>
  <cp:revision>416</cp:revision>
  <dcterms:created xsi:type="dcterms:W3CDTF">2022-01-05T22:31:23Z</dcterms:created>
  <dcterms:modified xsi:type="dcterms:W3CDTF">2022-03-08T00:00:33Z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