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9" r:id="rId3"/>
    <p:sldMasterId id="2147483677" r:id="rId4"/>
  </p:sldMasterIdLst>
  <p:notesMasterIdLst>
    <p:notesMasterId r:id="rId30"/>
  </p:notesMasterIdLst>
  <p:sldIdLst>
    <p:sldId id="276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2" r:id="rId25"/>
    <p:sldId id="300" r:id="rId26"/>
    <p:sldId id="301" r:id="rId27"/>
    <p:sldId id="303" r:id="rId28"/>
    <p:sldId id="3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EBD5CC9-E417-7E40-AE4E-4BDE599CE4EA}">
          <p14:sldIdLst>
            <p14:sldId id="276"/>
            <p14:sldId id="279"/>
            <p14:sldId id="281"/>
            <p14:sldId id="282"/>
            <p14:sldId id="283"/>
            <p14:sldId id="284"/>
            <p14:sldId id="285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2"/>
            <p14:sldId id="300"/>
            <p14:sldId id="301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00"/>
    <a:srgbClr val="FF5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18"/>
    <p:restoredTop sz="86859"/>
  </p:normalViewPr>
  <p:slideViewPr>
    <p:cSldViewPr snapToGrid="0" snapToObjects="1">
      <p:cViewPr varScale="1">
        <p:scale>
          <a:sx n="146" d="100"/>
          <a:sy n="146" d="100"/>
        </p:scale>
        <p:origin x="9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E48B-8EEF-A348-9E91-CCECBC8F7BA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785B7-4604-5F42-A275-694F2DAA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9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2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56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4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2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-Melody is Omni CMS’s next-gen drag-and-drop interface for creating layouts</a:t>
            </a:r>
          </a:p>
          <a:p>
            <a:r>
              <a:rPr lang="en-US" dirty="0"/>
              <a:t>-Layouts are made from Tiles and Frames. They’re just blocks of 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24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7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0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-Tailwind is a CSS framework that can be used inside Tiles and Frames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-Let’s see what Tailwind is and isn’t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8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6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-This tile can be edited in your sites by copying the “Full Width Split Image” tile</a:t>
            </a:r>
          </a:p>
          <a:p>
            <a:r>
              <a:rPr lang="en-US" dirty="0"/>
              <a:t>-We’re going to look through this tile’s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2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let’s take a closer look at its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785B7-4604-5F42-A275-694F2DAAD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9" Type="http://schemas.openxmlformats.org/officeDocument/2006/relationships/image" Target="../media/image22.png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0" Type="http://schemas.openxmlformats.org/officeDocument/2006/relationships/image" Target="../media/image13.sv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ailwindcss.com/docs/customizing-spacing#default-spacing-sca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3316"/>
            <a:ext cx="10515600" cy="2301776"/>
          </a:xfrm>
        </p:spPr>
        <p:txBody>
          <a:bodyPr/>
          <a:lstStyle/>
          <a:p>
            <a:r>
              <a:rPr lang="en-US" dirty="0"/>
              <a:t>The Ins and Outs of</a:t>
            </a:r>
            <a:br>
              <a:rPr lang="en-US" dirty="0"/>
            </a:br>
            <a:r>
              <a:rPr lang="en-US" dirty="0"/>
              <a:t>Tailwind CSS for Melody</a:t>
            </a:r>
            <a:endParaRPr lang="en-US" sz="3200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07347"/>
            <a:ext cx="10515600" cy="803297"/>
          </a:xfrm>
        </p:spPr>
        <p:txBody>
          <a:bodyPr/>
          <a:lstStyle/>
          <a:p>
            <a:r>
              <a:rPr lang="en-US" dirty="0"/>
              <a:t>Caleb Hardin</a:t>
            </a:r>
          </a:p>
        </p:txBody>
      </p:sp>
      <p:pic>
        <p:nvPicPr>
          <p:cNvPr id="6" name="Picture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DD5BE70-B428-B24E-9148-AEBD933DC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4" b="25005"/>
          <a:stretch/>
        </p:blipFill>
        <p:spPr>
          <a:xfrm>
            <a:off x="1371600" y="860854"/>
            <a:ext cx="2468563" cy="2468563"/>
          </a:xfrm>
          <a:prstGeom prst="ellipse">
            <a:avLst/>
          </a:prstGeom>
          <a:noFill/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AF16287-787D-4B45-815F-38FFAA085073}"/>
              </a:ext>
            </a:extLst>
          </p:cNvPr>
          <p:cNvSpPr txBox="1">
            <a:spLocks/>
          </p:cNvSpPr>
          <p:nvPr/>
        </p:nvSpPr>
        <p:spPr>
          <a:xfrm>
            <a:off x="8641491" y="4302557"/>
            <a:ext cx="815547" cy="38610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dirty="0"/>
              <a:t>TM</a:t>
            </a: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166535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FBF5D7-A232-5044-833B-5EBD7708A5B2}"/>
              </a:ext>
            </a:extLst>
          </p:cNvPr>
          <p:cNvSpPr/>
          <p:nvPr/>
        </p:nvSpPr>
        <p:spPr>
          <a:xfrm>
            <a:off x="1896036" y="2285999"/>
            <a:ext cx="410135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72CC7-211D-7F40-9FE0-0FB137D3B340}"/>
              </a:ext>
            </a:extLst>
          </p:cNvPr>
          <p:cNvGrpSpPr/>
          <p:nvPr/>
        </p:nvGrpSpPr>
        <p:grpSpPr>
          <a:xfrm>
            <a:off x="-1042147" y="1386439"/>
            <a:ext cx="8014448" cy="502854"/>
            <a:chOff x="-1035423" y="1399887"/>
            <a:chExt cx="8014448" cy="5028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5CDBD6-6F49-DE4B-8DCC-4D3E32163241}"/>
                </a:ext>
              </a:extLst>
            </p:cNvPr>
            <p:cNvSpPr txBox="1"/>
            <p:nvPr/>
          </p:nvSpPr>
          <p:spPr>
            <a:xfrm>
              <a:off x="3165986" y="1505199"/>
              <a:ext cx="1661507" cy="34051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ourier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75C6A-2CBE-0648-8066-1C99E38A0A7C}"/>
                </a:ext>
              </a:extLst>
            </p:cNvPr>
            <p:cNvSpPr txBox="1"/>
            <p:nvPr/>
          </p:nvSpPr>
          <p:spPr>
            <a:xfrm>
              <a:off x="1082487" y="1490741"/>
              <a:ext cx="1558559" cy="34051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ourier" pitchFamily="2" charset="0"/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75AB388-BFB3-6F4C-B892-0ADBDBB734DF}"/>
                </a:ext>
              </a:extLst>
            </p:cNvPr>
            <p:cNvSpPr txBox="1">
              <a:spLocks/>
            </p:cNvSpPr>
            <p:nvPr/>
          </p:nvSpPr>
          <p:spPr>
            <a:xfrm>
              <a:off x="-1035423" y="1399887"/>
              <a:ext cx="8014448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latin typeface="Courier" pitchFamily="2" charset="0"/>
                </a:rPr>
                <a:t>padding-left</a:t>
              </a:r>
              <a:r>
                <a:rPr lang="en-US" sz="2000" dirty="0">
                  <a:latin typeface="+mn-lt"/>
                </a:rPr>
                <a:t>  </a:t>
              </a:r>
              <a:r>
                <a:rPr lang="en-US" sz="1800" dirty="0">
                  <a:latin typeface="+mn-lt"/>
                </a:rPr>
                <a:t>and  </a:t>
              </a:r>
              <a:r>
                <a:rPr lang="en-US" sz="1600" dirty="0">
                  <a:latin typeface="Courier" pitchFamily="2" charset="0"/>
                </a:rPr>
                <a:t>padding-right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cxnSpLocks/>
          </p:cNvCxnSpPr>
          <p:nvPr/>
        </p:nvCxnSpPr>
        <p:spPr>
          <a:xfrm flipV="1">
            <a:off x="2117910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1028700" y="1873624"/>
            <a:ext cx="3852582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1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FBF5D7-A232-5044-833B-5EBD7708A5B2}"/>
              </a:ext>
            </a:extLst>
          </p:cNvPr>
          <p:cNvSpPr/>
          <p:nvPr/>
        </p:nvSpPr>
        <p:spPr>
          <a:xfrm flipH="1">
            <a:off x="2306171" y="2285999"/>
            <a:ext cx="685800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72CC7-211D-7F40-9FE0-0FB137D3B340}"/>
              </a:ext>
            </a:extLst>
          </p:cNvPr>
          <p:cNvGrpSpPr/>
          <p:nvPr/>
        </p:nvGrpSpPr>
        <p:grpSpPr>
          <a:xfrm>
            <a:off x="-847163" y="1386439"/>
            <a:ext cx="8014448" cy="502854"/>
            <a:chOff x="-1035423" y="1399887"/>
            <a:chExt cx="8014448" cy="502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75C6A-2CBE-0648-8066-1C99E38A0A7C}"/>
                </a:ext>
              </a:extLst>
            </p:cNvPr>
            <p:cNvSpPr txBox="1"/>
            <p:nvPr/>
          </p:nvSpPr>
          <p:spPr>
            <a:xfrm>
              <a:off x="2171699" y="1490741"/>
              <a:ext cx="1558559" cy="34051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ourier" pitchFamily="2" charset="0"/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75AB388-BFB3-6F4C-B892-0ADBDBB734DF}"/>
                </a:ext>
              </a:extLst>
            </p:cNvPr>
            <p:cNvSpPr txBox="1">
              <a:spLocks/>
            </p:cNvSpPr>
            <p:nvPr/>
          </p:nvSpPr>
          <p:spPr>
            <a:xfrm>
              <a:off x="-1035423" y="1399887"/>
              <a:ext cx="8014448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latin typeface="Courier" pitchFamily="2" charset="0"/>
                </a:rPr>
                <a:t>width: 100%;</a:t>
              </a:r>
              <a:r>
                <a:rPr lang="en-US" sz="2000" dirty="0">
                  <a:latin typeface="+mn-lt"/>
                </a:rPr>
                <a:t> </a:t>
              </a:r>
              <a:endParaRPr lang="en-US" sz="1600" dirty="0">
                <a:latin typeface="Courier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cxnSpLocks/>
          </p:cNvCxnSpPr>
          <p:nvPr/>
        </p:nvCxnSpPr>
        <p:spPr>
          <a:xfrm flipV="1">
            <a:off x="2635622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2306171" y="1875865"/>
            <a:ext cx="1647264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9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FBF5D7-A232-5044-833B-5EBD7708A5B2}"/>
              </a:ext>
            </a:extLst>
          </p:cNvPr>
          <p:cNvSpPr/>
          <p:nvPr/>
        </p:nvSpPr>
        <p:spPr>
          <a:xfrm>
            <a:off x="4632511" y="2285999"/>
            <a:ext cx="779929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72CC7-211D-7F40-9FE0-0FB137D3B340}"/>
              </a:ext>
            </a:extLst>
          </p:cNvPr>
          <p:cNvGrpSpPr/>
          <p:nvPr/>
        </p:nvGrpSpPr>
        <p:grpSpPr>
          <a:xfrm>
            <a:off x="1526243" y="1386439"/>
            <a:ext cx="8014448" cy="502854"/>
            <a:chOff x="-1035423" y="1399887"/>
            <a:chExt cx="8014448" cy="502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75C6A-2CBE-0648-8066-1C99E38A0A7C}"/>
                </a:ext>
              </a:extLst>
            </p:cNvPr>
            <p:cNvSpPr txBox="1"/>
            <p:nvPr/>
          </p:nvSpPr>
          <p:spPr>
            <a:xfrm>
              <a:off x="1760264" y="1490741"/>
              <a:ext cx="2381430" cy="34051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ourier" pitchFamily="2" charset="0"/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75AB388-BFB3-6F4C-B892-0ADBDBB734DF}"/>
                </a:ext>
              </a:extLst>
            </p:cNvPr>
            <p:cNvSpPr txBox="1">
              <a:spLocks/>
            </p:cNvSpPr>
            <p:nvPr/>
          </p:nvSpPr>
          <p:spPr>
            <a:xfrm>
              <a:off x="-1035423" y="1399887"/>
              <a:ext cx="8014448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latin typeface="Courier" pitchFamily="2" charset="0"/>
                </a:rPr>
                <a:t>position: relative;</a:t>
              </a:r>
              <a:r>
                <a:rPr lang="en-US" sz="2000" dirty="0">
                  <a:latin typeface="+mn-lt"/>
                </a:rPr>
                <a:t> </a:t>
              </a:r>
              <a:endParaRPr lang="en-US" sz="1600" dirty="0">
                <a:latin typeface="Courier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cxnSpLocks/>
          </p:cNvCxnSpPr>
          <p:nvPr/>
        </p:nvCxnSpPr>
        <p:spPr>
          <a:xfrm flipV="1">
            <a:off x="5009028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4288310" y="1875865"/>
            <a:ext cx="2448664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3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FBF5D7-A232-5044-833B-5EBD7708A5B2}"/>
              </a:ext>
            </a:extLst>
          </p:cNvPr>
          <p:cNvSpPr/>
          <p:nvPr/>
        </p:nvSpPr>
        <p:spPr>
          <a:xfrm>
            <a:off x="2985246" y="2285999"/>
            <a:ext cx="1613647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5AB388-BFB3-6F4C-B892-0ADBDBB734DF}"/>
              </a:ext>
            </a:extLst>
          </p:cNvPr>
          <p:cNvSpPr txBox="1">
            <a:spLocks/>
          </p:cNvSpPr>
          <p:nvPr/>
        </p:nvSpPr>
        <p:spPr>
          <a:xfrm>
            <a:off x="268939" y="1473851"/>
            <a:ext cx="8014448" cy="50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Responsive classes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cxnSpLocks/>
          </p:cNvCxnSpPr>
          <p:nvPr/>
        </p:nvCxnSpPr>
        <p:spPr>
          <a:xfrm flipV="1">
            <a:off x="3751726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3200400" y="1875865"/>
            <a:ext cx="2158253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5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FBF5D7-A232-5044-833B-5EBD7708A5B2}"/>
              </a:ext>
            </a:extLst>
          </p:cNvPr>
          <p:cNvSpPr/>
          <p:nvPr/>
        </p:nvSpPr>
        <p:spPr>
          <a:xfrm>
            <a:off x="2985246" y="2285999"/>
            <a:ext cx="880783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72CC7-211D-7F40-9FE0-0FB137D3B340}"/>
              </a:ext>
            </a:extLst>
          </p:cNvPr>
          <p:cNvGrpSpPr/>
          <p:nvPr/>
        </p:nvGrpSpPr>
        <p:grpSpPr>
          <a:xfrm>
            <a:off x="443752" y="1386439"/>
            <a:ext cx="8014448" cy="502854"/>
            <a:chOff x="-1035423" y="1399887"/>
            <a:chExt cx="8014448" cy="502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75C6A-2CBE-0648-8066-1C99E38A0A7C}"/>
                </a:ext>
              </a:extLst>
            </p:cNvPr>
            <p:cNvSpPr txBox="1"/>
            <p:nvPr/>
          </p:nvSpPr>
          <p:spPr>
            <a:xfrm>
              <a:off x="1082487" y="1490741"/>
              <a:ext cx="1459009" cy="34051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ourier" pitchFamily="2" charset="0"/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75AB388-BFB3-6F4C-B892-0ADBDBB734DF}"/>
                </a:ext>
              </a:extLst>
            </p:cNvPr>
            <p:cNvSpPr txBox="1">
              <a:spLocks/>
            </p:cNvSpPr>
            <p:nvPr/>
          </p:nvSpPr>
          <p:spPr>
            <a:xfrm>
              <a:off x="-1035423" y="1399887"/>
              <a:ext cx="8014448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latin typeface="Courier" pitchFamily="2" charset="0"/>
                </a:rPr>
                <a:t>width: 50%;</a:t>
              </a:r>
              <a:r>
                <a:rPr lang="en-US" sz="2000" dirty="0">
                  <a:latin typeface="+mn-lt"/>
                </a:rPr>
                <a:t>  </a:t>
              </a:r>
              <a:r>
                <a:rPr lang="en-US" sz="1800" dirty="0">
                  <a:latin typeface="+mn-lt"/>
                </a:rPr>
                <a:t>(only on large screens)</a:t>
              </a:r>
              <a:endParaRPr lang="en-US" sz="1600" dirty="0">
                <a:latin typeface="Courier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cxnSpLocks/>
          </p:cNvCxnSpPr>
          <p:nvPr/>
        </p:nvCxnSpPr>
        <p:spPr>
          <a:xfrm flipV="1">
            <a:off x="3439083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2534771" y="1873624"/>
            <a:ext cx="3765178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1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FBF5D7-A232-5044-833B-5EBD7708A5B2}"/>
              </a:ext>
            </a:extLst>
          </p:cNvPr>
          <p:cNvSpPr/>
          <p:nvPr/>
        </p:nvSpPr>
        <p:spPr>
          <a:xfrm>
            <a:off x="3899647" y="2285999"/>
            <a:ext cx="699246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72CC7-211D-7F40-9FE0-0FB137D3B340}"/>
              </a:ext>
            </a:extLst>
          </p:cNvPr>
          <p:cNvGrpSpPr/>
          <p:nvPr/>
        </p:nvGrpSpPr>
        <p:grpSpPr>
          <a:xfrm>
            <a:off x="927727" y="1386439"/>
            <a:ext cx="10784544" cy="502854"/>
            <a:chOff x="-2420471" y="1399887"/>
            <a:chExt cx="10784544" cy="502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75C6A-2CBE-0648-8066-1C99E38A0A7C}"/>
                </a:ext>
              </a:extLst>
            </p:cNvPr>
            <p:cNvSpPr txBox="1"/>
            <p:nvPr/>
          </p:nvSpPr>
          <p:spPr>
            <a:xfrm>
              <a:off x="-544610" y="1490741"/>
              <a:ext cx="4686304" cy="34051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ourier" pitchFamily="2" charset="0"/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75AB388-BFB3-6F4C-B892-0ADBDBB734DF}"/>
                </a:ext>
              </a:extLst>
            </p:cNvPr>
            <p:cNvSpPr txBox="1">
              <a:spLocks/>
            </p:cNvSpPr>
            <p:nvPr/>
          </p:nvSpPr>
          <p:spPr>
            <a:xfrm>
              <a:off x="-2420471" y="1399887"/>
              <a:ext cx="10784544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latin typeface="Courier" pitchFamily="2" charset="0"/>
                </a:rPr>
                <a:t>padding-left: 0px;</a:t>
              </a:r>
              <a:r>
                <a:rPr lang="en-US" sz="1600" dirty="0">
                  <a:latin typeface="+mn-lt"/>
                </a:rPr>
                <a:t>  </a:t>
              </a:r>
              <a:r>
                <a:rPr lang="en-US" sz="1600" dirty="0">
                  <a:latin typeface="Courier" pitchFamily="2" charset="0"/>
                </a:rPr>
                <a:t>padding-right: 0px; </a:t>
              </a:r>
              <a:r>
                <a:rPr lang="en-US" sz="1800" dirty="0">
                  <a:latin typeface="+mn-lt"/>
                </a:rPr>
                <a:t>(only on large screens)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cxnSpLocks/>
          </p:cNvCxnSpPr>
          <p:nvPr/>
        </p:nvCxnSpPr>
        <p:spPr>
          <a:xfrm flipV="1">
            <a:off x="4249270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2763372" y="1873624"/>
            <a:ext cx="7052860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8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654634-7573-144B-996F-7DC170F7F387}"/>
              </a:ext>
            </a:extLst>
          </p:cNvPr>
          <p:cNvSpPr/>
          <p:nvPr/>
        </p:nvSpPr>
        <p:spPr>
          <a:xfrm>
            <a:off x="5540187" y="2285999"/>
            <a:ext cx="2413747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5AB388-BFB3-6F4C-B892-0ADBDBB734DF}"/>
              </a:ext>
            </a:extLst>
          </p:cNvPr>
          <p:cNvSpPr txBox="1">
            <a:spLocks/>
          </p:cNvSpPr>
          <p:nvPr/>
        </p:nvSpPr>
        <p:spPr>
          <a:xfrm>
            <a:off x="2850777" y="1095935"/>
            <a:ext cx="8014448" cy="87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Inline styles should be used sparingly and only when the</a:t>
            </a:r>
          </a:p>
          <a:p>
            <a:pPr algn="ctr"/>
            <a:r>
              <a:rPr lang="en-US" sz="2000" dirty="0">
                <a:latin typeface="+mn-lt"/>
              </a:rPr>
              <a:t>size needed is not included in Tailwind (see </a:t>
            </a:r>
            <a:r>
              <a:rPr lang="en-US" sz="2000" dirty="0">
                <a:latin typeface="+mn-lt"/>
                <a:hlinkClick r:id="rId4"/>
              </a:rPr>
              <a:t>default sizing</a:t>
            </a:r>
            <a:r>
              <a:rPr lang="en-US" sz="2000" dirty="0">
                <a:latin typeface="+mn-lt"/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cxnSpLocks/>
          </p:cNvCxnSpPr>
          <p:nvPr/>
        </p:nvCxnSpPr>
        <p:spPr>
          <a:xfrm flipV="1">
            <a:off x="6613710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4753535" y="1875865"/>
            <a:ext cx="4282889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4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654634-7573-144B-996F-7DC170F7F387}"/>
              </a:ext>
            </a:extLst>
          </p:cNvPr>
          <p:cNvSpPr/>
          <p:nvPr/>
        </p:nvSpPr>
        <p:spPr>
          <a:xfrm>
            <a:off x="2904563" y="3856457"/>
            <a:ext cx="6340290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5AB388-BFB3-6F4C-B892-0ADBDBB734DF}"/>
              </a:ext>
            </a:extLst>
          </p:cNvPr>
          <p:cNvSpPr txBox="1">
            <a:spLocks/>
          </p:cNvSpPr>
          <p:nvPr/>
        </p:nvSpPr>
        <p:spPr>
          <a:xfrm>
            <a:off x="3318001" y="4625788"/>
            <a:ext cx="4282889" cy="87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Lots of styles for a button,</a:t>
            </a:r>
          </a:p>
          <a:p>
            <a:pPr algn="ctr"/>
            <a:r>
              <a:rPr lang="en-US" sz="2000" dirty="0">
                <a:latin typeface="+mn-lt"/>
              </a:rPr>
              <a:t>let’s see another option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4034118" y="4716503"/>
            <a:ext cx="2891117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A5907-71EC-7D47-9BF5-FF90BFB48E94}"/>
              </a:ext>
            </a:extLst>
          </p:cNvPr>
          <p:cNvCxnSpPr>
            <a:cxnSpLocks/>
          </p:cNvCxnSpPr>
          <p:nvPr/>
        </p:nvCxnSpPr>
        <p:spPr>
          <a:xfrm flipV="1">
            <a:off x="5735111" y="4077958"/>
            <a:ext cx="339597" cy="638545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4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63973E9-07C8-E14A-A761-34CF176CC56E}"/>
              </a:ext>
            </a:extLst>
          </p:cNvPr>
          <p:cNvGrpSpPr/>
          <p:nvPr/>
        </p:nvGrpSpPr>
        <p:grpSpPr>
          <a:xfrm>
            <a:off x="1223682" y="1779601"/>
            <a:ext cx="3886202" cy="4380667"/>
            <a:chOff x="1223682" y="1779601"/>
            <a:chExt cx="3886202" cy="4380667"/>
          </a:xfrm>
        </p:grpSpPr>
        <p:pic>
          <p:nvPicPr>
            <p:cNvPr id="4" name="Picture 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A095CFE9-F10A-3D4E-833C-D9B629916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349"/>
            <a:stretch/>
          </p:blipFill>
          <p:spPr>
            <a:xfrm>
              <a:off x="1223682" y="1779601"/>
              <a:ext cx="3886202" cy="438066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FEE7FC-91E6-2947-87C9-EAFB4E8FC361}"/>
                </a:ext>
              </a:extLst>
            </p:cNvPr>
            <p:cNvSpPr/>
            <p:nvPr/>
          </p:nvSpPr>
          <p:spPr>
            <a:xfrm>
              <a:off x="1250569" y="2491990"/>
              <a:ext cx="960068" cy="241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2DAEAB1-D943-A647-82F1-B661EB447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926" r="-17184" b="38835"/>
            <a:stretch/>
          </p:blipFill>
          <p:spPr>
            <a:xfrm>
              <a:off x="1250569" y="2491990"/>
              <a:ext cx="889730" cy="241162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283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Navigate to the Custom CSS section of styles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7D0D91-63F9-624B-87FB-D159698AC0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51304" b="28567"/>
          <a:stretch/>
        </p:blipFill>
        <p:spPr>
          <a:xfrm>
            <a:off x="6441141" y="1779601"/>
            <a:ext cx="3886202" cy="438066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C4E15133-C7D4-CD4C-83FC-11780A124081}"/>
              </a:ext>
            </a:extLst>
          </p:cNvPr>
          <p:cNvSpPr/>
          <p:nvPr/>
        </p:nvSpPr>
        <p:spPr>
          <a:xfrm>
            <a:off x="5300425" y="3650876"/>
            <a:ext cx="950174" cy="4706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09B1FF-8719-4A4D-BAB1-71AF6CC37886}"/>
              </a:ext>
            </a:extLst>
          </p:cNvPr>
          <p:cNvSpPr/>
          <p:nvPr/>
        </p:nvSpPr>
        <p:spPr>
          <a:xfrm>
            <a:off x="1315571" y="3526490"/>
            <a:ext cx="549086" cy="171451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34F6E1F-73A0-8F48-9598-314B69097327}"/>
              </a:ext>
            </a:extLst>
          </p:cNvPr>
          <p:cNvSpPr/>
          <p:nvPr/>
        </p:nvSpPr>
        <p:spPr>
          <a:xfrm>
            <a:off x="6550959" y="4015625"/>
            <a:ext cx="737347" cy="171451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74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Navigate to the Custom CSS section of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3A54815-3CDC-7640-BA96-13526374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21" y="1104992"/>
            <a:ext cx="7231804" cy="50648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125B58-9FE9-3144-AFD7-77C35C43EEB2}"/>
              </a:ext>
            </a:extLst>
          </p:cNvPr>
          <p:cNvSpPr txBox="1">
            <a:spLocks/>
          </p:cNvSpPr>
          <p:nvPr/>
        </p:nvSpPr>
        <p:spPr>
          <a:xfrm>
            <a:off x="2065421" y="-57664"/>
            <a:ext cx="7231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Custom styles can be added here</a:t>
            </a:r>
          </a:p>
        </p:txBody>
      </p:sp>
    </p:spTree>
    <p:extLst>
      <p:ext uri="{BB962C8B-B14F-4D97-AF65-F5344CB8AC3E}">
        <p14:creationId xmlns:p14="http://schemas.microsoft.com/office/powerpoint/2010/main" val="158008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5AE5D1-7111-854A-82B5-0DB21B45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19" y="3035298"/>
            <a:ext cx="3200401" cy="78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433972-6FFE-334F-A48A-265DD08ABBC1}"/>
              </a:ext>
            </a:extLst>
          </p:cNvPr>
          <p:cNvSpPr/>
          <p:nvPr/>
        </p:nvSpPr>
        <p:spPr>
          <a:xfrm>
            <a:off x="5494638" y="-214184"/>
            <a:ext cx="6697362" cy="7891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78F32561-0D76-6C47-9C82-90D06DC19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90447" y="1517992"/>
            <a:ext cx="5105744" cy="3822013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9D5E3D-5B5C-034A-A950-8E5F51A95548}"/>
              </a:ext>
            </a:extLst>
          </p:cNvPr>
          <p:cNvGrpSpPr/>
          <p:nvPr/>
        </p:nvGrpSpPr>
        <p:grpSpPr>
          <a:xfrm>
            <a:off x="7386862" y="5097430"/>
            <a:ext cx="2912914" cy="1069549"/>
            <a:chOff x="7285940" y="5097430"/>
            <a:chExt cx="2912914" cy="10695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C3DE98-F143-4C4D-A42A-36D26930FEBA}"/>
                </a:ext>
              </a:extLst>
            </p:cNvPr>
            <p:cNvGrpSpPr/>
            <p:nvPr/>
          </p:nvGrpSpPr>
          <p:grpSpPr>
            <a:xfrm>
              <a:off x="7285940" y="5097430"/>
              <a:ext cx="1246778" cy="1069549"/>
              <a:chOff x="1151865" y="4514334"/>
              <a:chExt cx="1246778" cy="1069549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DA529415-9B03-B048-AA8D-AA31A074D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25146" y="4514334"/>
                <a:ext cx="700217" cy="70021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CA25A5-245F-FF4B-93FC-89864B87325B}"/>
                  </a:ext>
                </a:extLst>
              </p:cNvPr>
              <p:cNvSpPr txBox="1"/>
              <p:nvPr/>
            </p:nvSpPr>
            <p:spPr>
              <a:xfrm>
                <a:off x="1151865" y="5214551"/>
                <a:ext cx="1246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Gilroy Medium" pitchFamily="2" charset="77"/>
                  </a:rPr>
                  <a:t>Frames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D3D360-5F64-BD49-BF61-74111F6680BF}"/>
                </a:ext>
              </a:extLst>
            </p:cNvPr>
            <p:cNvGrpSpPr/>
            <p:nvPr/>
          </p:nvGrpSpPr>
          <p:grpSpPr>
            <a:xfrm>
              <a:off x="8952076" y="5097430"/>
              <a:ext cx="1246778" cy="1069549"/>
              <a:chOff x="2297783" y="4514334"/>
              <a:chExt cx="1246778" cy="1069549"/>
            </a:xfrm>
            <a:solidFill>
              <a:schemeClr val="bg2"/>
            </a:solidFill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C7047EA7-75A6-4B46-A54F-FD7819116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569128" y="4514334"/>
                <a:ext cx="704088" cy="70408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82F587-DB94-9B4D-9CF8-2230A563D2EF}"/>
                  </a:ext>
                </a:extLst>
              </p:cNvPr>
              <p:cNvSpPr txBox="1"/>
              <p:nvPr/>
            </p:nvSpPr>
            <p:spPr>
              <a:xfrm>
                <a:off x="2297783" y="5214551"/>
                <a:ext cx="1246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Gilroy Medium" pitchFamily="2" charset="77"/>
                  </a:rPr>
                  <a:t>Tiles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8890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74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Navigate to the Custom CSS section of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3A54815-3CDC-7640-BA96-13526374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21" y="1104992"/>
            <a:ext cx="7231804" cy="50648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125B58-9FE9-3144-AFD7-77C35C43EEB2}"/>
              </a:ext>
            </a:extLst>
          </p:cNvPr>
          <p:cNvSpPr txBox="1">
            <a:spLocks/>
          </p:cNvSpPr>
          <p:nvPr/>
        </p:nvSpPr>
        <p:spPr>
          <a:xfrm>
            <a:off x="2065421" y="-57664"/>
            <a:ext cx="7231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Custom styles can be added here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54AEC6A-6CFF-594E-9264-B480B90A4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7" t="18653" r="3015" b="68671"/>
          <a:stretch/>
        </p:blipFill>
        <p:spPr>
          <a:xfrm>
            <a:off x="3641283" y="2060856"/>
            <a:ext cx="5435810" cy="6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1E513AB-3A3B-4C4F-AFFC-F8B53A75C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9" t="22165" r="3612" b="57740"/>
          <a:stretch/>
        </p:blipFill>
        <p:spPr>
          <a:xfrm>
            <a:off x="980557" y="2533972"/>
            <a:ext cx="10044170" cy="191404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A85FE0F-CD82-0042-9649-4CBBB118C243}"/>
              </a:ext>
            </a:extLst>
          </p:cNvPr>
          <p:cNvGrpSpPr/>
          <p:nvPr/>
        </p:nvGrpSpPr>
        <p:grpSpPr>
          <a:xfrm>
            <a:off x="-1918448" y="1731629"/>
            <a:ext cx="8014448" cy="1011571"/>
            <a:chOff x="-1918448" y="1731629"/>
            <a:chExt cx="8014448" cy="101157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8C4186E-5DC5-0342-828E-0CB9C1E49F6F}"/>
                </a:ext>
              </a:extLst>
            </p:cNvPr>
            <p:cNvSpPr/>
            <p:nvPr/>
          </p:nvSpPr>
          <p:spPr>
            <a:xfrm>
              <a:off x="1361344" y="2533972"/>
              <a:ext cx="351219" cy="209228"/>
            </a:xfrm>
            <a:prstGeom prst="roundRect">
              <a:avLst/>
            </a:prstGeom>
            <a:noFill/>
            <a:ln w="28575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AC00C641-56CF-B94A-AA5A-6BA619B7C68A}"/>
                </a:ext>
              </a:extLst>
            </p:cNvPr>
            <p:cNvSpPr txBox="1">
              <a:spLocks/>
            </p:cNvSpPr>
            <p:nvPr/>
          </p:nvSpPr>
          <p:spPr>
            <a:xfrm>
              <a:off x="-1918448" y="1731629"/>
              <a:ext cx="8014448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latin typeface="+mn-lt"/>
                </a:rPr>
                <a:t>Define a new class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9DF54F-D611-3A42-B1F5-7DC0357D4532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01" y="2132609"/>
              <a:ext cx="2047755" cy="0"/>
            </a:xfrm>
            <a:prstGeom prst="line">
              <a:avLst/>
            </a:prstGeom>
            <a:ln w="28575">
              <a:solidFill>
                <a:srgbClr val="FF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4AA58D-A627-E041-8E75-9828DAD99410}"/>
                </a:ext>
              </a:extLst>
            </p:cNvPr>
            <p:cNvCxnSpPr/>
            <p:nvPr/>
          </p:nvCxnSpPr>
          <p:spPr>
            <a:xfrm flipV="1">
              <a:off x="1544930" y="2132609"/>
              <a:ext cx="242047" cy="410134"/>
            </a:xfrm>
            <a:prstGeom prst="line">
              <a:avLst/>
            </a:prstGeom>
            <a:ln w="28575">
              <a:solidFill>
                <a:srgbClr val="FF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DC8525C-F4E6-DA4B-B1C1-CE208145B1C5}"/>
              </a:ext>
            </a:extLst>
          </p:cNvPr>
          <p:cNvSpPr txBox="1">
            <a:spLocks/>
          </p:cNvSpPr>
          <p:nvPr/>
        </p:nvSpPr>
        <p:spPr>
          <a:xfrm>
            <a:off x="2065421" y="-57664"/>
            <a:ext cx="7231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A closer look…</a:t>
            </a:r>
          </a:p>
        </p:txBody>
      </p:sp>
    </p:spTree>
    <p:extLst>
      <p:ext uri="{BB962C8B-B14F-4D97-AF65-F5344CB8AC3E}">
        <p14:creationId xmlns:p14="http://schemas.microsoft.com/office/powerpoint/2010/main" val="419606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1E513AB-3A3B-4C4F-AFFC-F8B53A75C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9" t="22165" r="3612" b="57740"/>
          <a:stretch/>
        </p:blipFill>
        <p:spPr>
          <a:xfrm>
            <a:off x="980557" y="2533972"/>
            <a:ext cx="10044170" cy="191404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C3C2128-78F9-744C-BACC-B9B25A188B6D}"/>
              </a:ext>
            </a:extLst>
          </p:cNvPr>
          <p:cNvGrpSpPr/>
          <p:nvPr/>
        </p:nvGrpSpPr>
        <p:grpSpPr>
          <a:xfrm>
            <a:off x="1361344" y="1889759"/>
            <a:ext cx="8014448" cy="1011571"/>
            <a:chOff x="534768" y="1731629"/>
            <a:chExt cx="8014448" cy="1011571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696221F-EA1E-5948-8C55-004CAB0D5A73}"/>
                </a:ext>
              </a:extLst>
            </p:cNvPr>
            <p:cNvSpPr/>
            <p:nvPr/>
          </p:nvSpPr>
          <p:spPr>
            <a:xfrm>
              <a:off x="1361344" y="2533972"/>
              <a:ext cx="5359755" cy="209228"/>
            </a:xfrm>
            <a:prstGeom prst="roundRect">
              <a:avLst/>
            </a:prstGeom>
            <a:noFill/>
            <a:ln w="28575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12A8A518-8309-0D43-AF4A-997E84901F2B}"/>
                </a:ext>
              </a:extLst>
            </p:cNvPr>
            <p:cNvSpPr txBox="1">
              <a:spLocks/>
            </p:cNvSpPr>
            <p:nvPr/>
          </p:nvSpPr>
          <p:spPr>
            <a:xfrm>
              <a:off x="534768" y="1731629"/>
              <a:ext cx="8014448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latin typeface="+mn-lt"/>
                </a:rPr>
                <a:t>List all the same class names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E57206-3D33-CB4E-B1AD-0DC5DD5A0DF3}"/>
                </a:ext>
              </a:extLst>
            </p:cNvPr>
            <p:cNvCxnSpPr>
              <a:cxnSpLocks/>
            </p:cNvCxnSpPr>
            <p:nvPr/>
          </p:nvCxnSpPr>
          <p:spPr>
            <a:xfrm>
              <a:off x="2940591" y="2132609"/>
              <a:ext cx="3215898" cy="0"/>
            </a:xfrm>
            <a:prstGeom prst="line">
              <a:avLst/>
            </a:prstGeom>
            <a:ln w="28575">
              <a:solidFill>
                <a:srgbClr val="FF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B3C8F7E-FB8C-9F45-8F2F-021EEB042C36}"/>
                </a:ext>
              </a:extLst>
            </p:cNvPr>
            <p:cNvCxnSpPr/>
            <p:nvPr/>
          </p:nvCxnSpPr>
          <p:spPr>
            <a:xfrm flipV="1">
              <a:off x="3998146" y="2132609"/>
              <a:ext cx="242047" cy="410134"/>
            </a:xfrm>
            <a:prstGeom prst="line">
              <a:avLst/>
            </a:prstGeom>
            <a:ln w="28575">
              <a:solidFill>
                <a:srgbClr val="FF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4EF1AD43-BB52-714B-B9D2-4A80B0E63FEF}"/>
              </a:ext>
            </a:extLst>
          </p:cNvPr>
          <p:cNvSpPr txBox="1">
            <a:spLocks/>
          </p:cNvSpPr>
          <p:nvPr/>
        </p:nvSpPr>
        <p:spPr>
          <a:xfrm>
            <a:off x="2065421" y="-57664"/>
            <a:ext cx="7231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A closer look…</a:t>
            </a:r>
          </a:p>
        </p:txBody>
      </p:sp>
    </p:spTree>
    <p:extLst>
      <p:ext uri="{BB962C8B-B14F-4D97-AF65-F5344CB8AC3E}">
        <p14:creationId xmlns:p14="http://schemas.microsoft.com/office/powerpoint/2010/main" val="130944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E5654BC-3D93-8343-8483-E1914AB0B03C}"/>
              </a:ext>
            </a:extLst>
          </p:cNvPr>
          <p:cNvSpPr txBox="1"/>
          <p:nvPr/>
        </p:nvSpPr>
        <p:spPr>
          <a:xfrm>
            <a:off x="9217959" y="4785892"/>
            <a:ext cx="824944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Courier" pitchFamily="2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1E513AB-3A3B-4C4F-AFFC-F8B53A75C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9" t="22165" r="3612" b="57740"/>
          <a:stretch/>
        </p:blipFill>
        <p:spPr>
          <a:xfrm>
            <a:off x="980557" y="2533972"/>
            <a:ext cx="10044170" cy="191404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B654AED-1140-BC4A-9E6A-96B108E13BD3}"/>
              </a:ext>
            </a:extLst>
          </p:cNvPr>
          <p:cNvGrpSpPr/>
          <p:nvPr/>
        </p:nvGrpSpPr>
        <p:grpSpPr>
          <a:xfrm>
            <a:off x="-1522746" y="1889759"/>
            <a:ext cx="8014448" cy="1011571"/>
            <a:chOff x="-1805476" y="1731629"/>
            <a:chExt cx="8014448" cy="1011571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AA1A07B-8FD4-724E-A64C-718CA7FEA50D}"/>
                </a:ext>
              </a:extLst>
            </p:cNvPr>
            <p:cNvSpPr/>
            <p:nvPr/>
          </p:nvSpPr>
          <p:spPr>
            <a:xfrm>
              <a:off x="1361345" y="2533972"/>
              <a:ext cx="543846" cy="209228"/>
            </a:xfrm>
            <a:prstGeom prst="roundRect">
              <a:avLst/>
            </a:prstGeom>
            <a:noFill/>
            <a:ln w="28575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9CD505CD-B673-AC4D-BD19-5B42EF78EC0C}"/>
                </a:ext>
              </a:extLst>
            </p:cNvPr>
            <p:cNvSpPr txBox="1">
              <a:spLocks/>
            </p:cNvSpPr>
            <p:nvPr/>
          </p:nvSpPr>
          <p:spPr>
            <a:xfrm>
              <a:off x="-1805476" y="1731629"/>
              <a:ext cx="8014448" cy="50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latin typeface="+mn-lt"/>
                </a:rPr>
                <a:t>Use the @apply directive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F11F027-7518-EE45-A9C2-4A93DD2FFA6A}"/>
                </a:ext>
              </a:extLst>
            </p:cNvPr>
            <p:cNvCxnSpPr>
              <a:cxnSpLocks/>
            </p:cNvCxnSpPr>
            <p:nvPr/>
          </p:nvCxnSpPr>
          <p:spPr>
            <a:xfrm>
              <a:off x="856395" y="2132609"/>
              <a:ext cx="2704455" cy="0"/>
            </a:xfrm>
            <a:prstGeom prst="line">
              <a:avLst/>
            </a:prstGeom>
            <a:ln w="28575">
              <a:solidFill>
                <a:srgbClr val="FF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740511-ECF8-8040-A29C-3312C248B645}"/>
                </a:ext>
              </a:extLst>
            </p:cNvPr>
            <p:cNvCxnSpPr/>
            <p:nvPr/>
          </p:nvCxnSpPr>
          <p:spPr>
            <a:xfrm flipV="1">
              <a:off x="1657902" y="2132609"/>
              <a:ext cx="242047" cy="410134"/>
            </a:xfrm>
            <a:prstGeom prst="line">
              <a:avLst/>
            </a:prstGeom>
            <a:ln w="28575">
              <a:solidFill>
                <a:srgbClr val="FF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6FBA524-AD0C-5740-9D7B-63336001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5622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All styles from the listed classes will be applied to </a:t>
            </a:r>
            <a:r>
              <a:rPr lang="en-US" sz="2400" dirty="0">
                <a:latin typeface="Courier" pitchFamily="2" charset="0"/>
              </a:rPr>
              <a:t>.</a:t>
            </a:r>
            <a:r>
              <a:rPr lang="en-US" sz="2400" dirty="0" err="1">
                <a:latin typeface="Courier" pitchFamily="2" charset="0"/>
              </a:rPr>
              <a:t>btn</a:t>
            </a:r>
            <a:endParaRPr lang="en-US" sz="2400" dirty="0">
              <a:latin typeface="Courier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841CBAD-5845-7D48-A05B-6F1E4A13F72E}"/>
              </a:ext>
            </a:extLst>
          </p:cNvPr>
          <p:cNvSpPr txBox="1">
            <a:spLocks/>
          </p:cNvSpPr>
          <p:nvPr/>
        </p:nvSpPr>
        <p:spPr>
          <a:xfrm>
            <a:off x="2065421" y="-57664"/>
            <a:ext cx="7231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A closer look…</a:t>
            </a:r>
          </a:p>
        </p:txBody>
      </p:sp>
    </p:spTree>
    <p:extLst>
      <p:ext uri="{BB962C8B-B14F-4D97-AF65-F5344CB8AC3E}">
        <p14:creationId xmlns:p14="http://schemas.microsoft.com/office/powerpoint/2010/main" val="301237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8941BE5-685A-D448-8A63-C2D087C44BA9}"/>
              </a:ext>
            </a:extLst>
          </p:cNvPr>
          <p:cNvSpPr txBox="1"/>
          <p:nvPr/>
        </p:nvSpPr>
        <p:spPr>
          <a:xfrm>
            <a:off x="6669851" y="4778062"/>
            <a:ext cx="622102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Courier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654634-7573-144B-996F-7DC170F7F387}"/>
              </a:ext>
            </a:extLst>
          </p:cNvPr>
          <p:cNvSpPr/>
          <p:nvPr/>
        </p:nvSpPr>
        <p:spPr>
          <a:xfrm>
            <a:off x="2904563" y="3856457"/>
            <a:ext cx="6340290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5AB388-BFB3-6F4C-B892-0ADBDBB734DF}"/>
              </a:ext>
            </a:extLst>
          </p:cNvPr>
          <p:cNvSpPr txBox="1">
            <a:spLocks/>
          </p:cNvSpPr>
          <p:nvPr/>
        </p:nvSpPr>
        <p:spPr>
          <a:xfrm>
            <a:off x="3318001" y="4498222"/>
            <a:ext cx="4282889" cy="87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Replace these classes with </a:t>
            </a:r>
            <a:r>
              <a:rPr lang="en-US" sz="1800" dirty="0">
                <a:latin typeface="Courier" pitchFamily="2" charset="0"/>
              </a:rPr>
              <a:t>.</a:t>
            </a:r>
            <a:r>
              <a:rPr lang="en-US" sz="1800" dirty="0" err="1">
                <a:latin typeface="Courier" pitchFamily="2" charset="0"/>
              </a:rPr>
              <a:t>btn</a:t>
            </a:r>
            <a:endParaRPr lang="en-US" sz="1800" dirty="0">
              <a:latin typeface="Courier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3704094" y="4716503"/>
            <a:ext cx="3611106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A5907-71EC-7D47-9BF5-FF90BFB48E94}"/>
              </a:ext>
            </a:extLst>
          </p:cNvPr>
          <p:cNvCxnSpPr>
            <a:cxnSpLocks/>
          </p:cNvCxnSpPr>
          <p:nvPr/>
        </p:nvCxnSpPr>
        <p:spPr>
          <a:xfrm flipV="1">
            <a:off x="5735111" y="4077958"/>
            <a:ext cx="339597" cy="638545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EAF00B3-74DD-0C4A-8D04-ED71327EAF13}"/>
              </a:ext>
            </a:extLst>
          </p:cNvPr>
          <p:cNvSpPr txBox="1">
            <a:spLocks/>
          </p:cNvSpPr>
          <p:nvPr/>
        </p:nvSpPr>
        <p:spPr>
          <a:xfrm>
            <a:off x="2065421" y="-57664"/>
            <a:ext cx="7231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Back to the tile</a:t>
            </a:r>
          </a:p>
        </p:txBody>
      </p:sp>
    </p:spTree>
    <p:extLst>
      <p:ext uri="{BB962C8B-B14F-4D97-AF65-F5344CB8AC3E}">
        <p14:creationId xmlns:p14="http://schemas.microsoft.com/office/powerpoint/2010/main" val="124127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F643C1-C194-EC4D-ACC9-1A76713FCB7A}"/>
              </a:ext>
            </a:extLst>
          </p:cNvPr>
          <p:cNvGrpSpPr/>
          <p:nvPr/>
        </p:nvGrpSpPr>
        <p:grpSpPr>
          <a:xfrm>
            <a:off x="-49008" y="2079937"/>
            <a:ext cx="12241008" cy="2415066"/>
            <a:chOff x="-49008" y="2079937"/>
            <a:chExt cx="12241008" cy="2415066"/>
          </a:xfrm>
        </p:grpSpPr>
        <p:pic>
          <p:nvPicPr>
            <p:cNvPr id="7" name="Picture 6" descr="Graphical user interface, text, website&#10;&#10;Description automatically generated">
              <a:extLst>
                <a:ext uri="{FF2B5EF4-FFF2-40B4-BE49-F238E27FC236}">
                  <a16:creationId xmlns:a16="http://schemas.microsoft.com/office/drawing/2014/main" id="{E37B2991-C88D-6443-B320-9414B7182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79937"/>
              <a:ext cx="12192000" cy="2415066"/>
            </a:xfrm>
            <a:prstGeom prst="rect">
              <a:avLst/>
            </a:prstGeom>
          </p:spPr>
        </p:pic>
        <p:pic>
          <p:nvPicPr>
            <p:cNvPr id="4" name="Picture 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1868D5C0-10AD-0541-919C-945188530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462" t="75126" r="1591" b="16939"/>
            <a:stretch/>
          </p:blipFill>
          <p:spPr>
            <a:xfrm>
              <a:off x="-49008" y="3891774"/>
              <a:ext cx="12191999" cy="192198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75AB388-BFB3-6F4C-B892-0ADBDBB734DF}"/>
              </a:ext>
            </a:extLst>
          </p:cNvPr>
          <p:cNvSpPr txBox="1">
            <a:spLocks/>
          </p:cNvSpPr>
          <p:nvPr/>
        </p:nvSpPr>
        <p:spPr>
          <a:xfrm>
            <a:off x="303581" y="4498222"/>
            <a:ext cx="4282889" cy="87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One class for all styles</a:t>
            </a:r>
            <a:endParaRPr lang="en-US" sz="1800" dirty="0">
              <a:latin typeface="Courier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1247614" y="4716503"/>
            <a:ext cx="2425484" cy="0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A5907-71EC-7D47-9BF5-FF90BFB48E94}"/>
              </a:ext>
            </a:extLst>
          </p:cNvPr>
          <p:cNvCxnSpPr>
            <a:cxnSpLocks/>
          </p:cNvCxnSpPr>
          <p:nvPr/>
        </p:nvCxnSpPr>
        <p:spPr>
          <a:xfrm flipV="1">
            <a:off x="2720691" y="4077958"/>
            <a:ext cx="339597" cy="638545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654634-7573-144B-996F-7DC170F7F387}"/>
              </a:ext>
            </a:extLst>
          </p:cNvPr>
          <p:cNvSpPr/>
          <p:nvPr/>
        </p:nvSpPr>
        <p:spPr>
          <a:xfrm>
            <a:off x="2902365" y="3856457"/>
            <a:ext cx="329184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8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814ABE-C5D4-984C-9B6A-E10E5F3B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1045" y="3035847"/>
            <a:ext cx="6358822" cy="786306"/>
          </a:xfrm>
        </p:spPr>
      </p:pic>
    </p:spTree>
    <p:extLst>
      <p:ext uri="{BB962C8B-B14F-4D97-AF65-F5344CB8AC3E}">
        <p14:creationId xmlns:p14="http://schemas.microsoft.com/office/powerpoint/2010/main" val="5777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083"/>
            <a:ext cx="3026134" cy="1325563"/>
          </a:xfrm>
        </p:spPr>
        <p:txBody>
          <a:bodyPr/>
          <a:lstStyle/>
          <a:p>
            <a:r>
              <a:rPr lang="en-US" dirty="0"/>
              <a:t>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1E4CE1-0476-D64F-B251-105445BE7419}"/>
              </a:ext>
            </a:extLst>
          </p:cNvPr>
          <p:cNvSpPr txBox="1">
            <a:spLocks/>
          </p:cNvSpPr>
          <p:nvPr/>
        </p:nvSpPr>
        <p:spPr>
          <a:xfrm>
            <a:off x="6814601" y="1025083"/>
            <a:ext cx="30261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not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D91EDC-BC4B-0D47-8C40-B5DC8A0855D3}"/>
              </a:ext>
            </a:extLst>
          </p:cNvPr>
          <p:cNvSpPr txBox="1">
            <a:spLocks/>
          </p:cNvSpPr>
          <p:nvPr/>
        </p:nvSpPr>
        <p:spPr>
          <a:xfrm>
            <a:off x="838200" y="2040310"/>
            <a:ext cx="4878788" cy="403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Utility-based CSS framework</a:t>
            </a:r>
          </a:p>
          <a:p>
            <a:endParaRPr lang="en-US" dirty="0"/>
          </a:p>
          <a:p>
            <a:r>
              <a:rPr lang="en-US" dirty="0"/>
              <a:t>Easy to use</a:t>
            </a:r>
          </a:p>
          <a:p>
            <a:r>
              <a:rPr lang="en-US" dirty="0"/>
              <a:t>Configurable</a:t>
            </a:r>
          </a:p>
          <a:p>
            <a:r>
              <a:rPr lang="en-US" dirty="0"/>
              <a:t>Extensible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F84129-3DCC-A64F-82B6-3D75653F1F7A}"/>
              </a:ext>
            </a:extLst>
          </p:cNvPr>
          <p:cNvSpPr txBox="1">
            <a:spLocks/>
          </p:cNvSpPr>
          <p:nvPr/>
        </p:nvSpPr>
        <p:spPr>
          <a:xfrm>
            <a:off x="6814601" y="2046411"/>
            <a:ext cx="4878788" cy="403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Component-based toolkit</a:t>
            </a:r>
          </a:p>
          <a:p>
            <a:endParaRPr lang="en-US" dirty="0"/>
          </a:p>
          <a:p>
            <a:r>
              <a:rPr lang="en-US" dirty="0"/>
              <a:t>Require specific HTML structure</a:t>
            </a:r>
          </a:p>
          <a:p>
            <a:r>
              <a:rPr lang="en-US" dirty="0"/>
              <a:t>Include JavaScript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56DE0-150B-1941-924E-36359CB63E7D}"/>
              </a:ext>
            </a:extLst>
          </p:cNvPr>
          <p:cNvSpPr txBox="1"/>
          <p:nvPr/>
        </p:nvSpPr>
        <p:spPr>
          <a:xfrm>
            <a:off x="1391476" y="2520563"/>
            <a:ext cx="3943849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&lt;p class=“text-xl text-white”&gt;…&lt;/p&gt;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920F6-B4A9-8D45-B66E-5BFA67B16771}"/>
              </a:ext>
            </a:extLst>
          </p:cNvPr>
          <p:cNvSpPr txBox="1"/>
          <p:nvPr/>
        </p:nvSpPr>
        <p:spPr>
          <a:xfrm>
            <a:off x="7282071" y="2521888"/>
            <a:ext cx="3518454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&lt;p class=“big-white-text”&gt;…&lt;/p&gt;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D8FB7C2-ED51-FC42-83AD-41D418B35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3559" y="246824"/>
            <a:ext cx="6358822" cy="7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083"/>
            <a:ext cx="3026134" cy="1325563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D91EDC-BC4B-0D47-8C40-B5DC8A0855D3}"/>
              </a:ext>
            </a:extLst>
          </p:cNvPr>
          <p:cNvSpPr txBox="1">
            <a:spLocks/>
          </p:cNvSpPr>
          <p:nvPr/>
        </p:nvSpPr>
        <p:spPr>
          <a:xfrm>
            <a:off x="838199" y="2040310"/>
            <a:ext cx="10094843" cy="403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Easier to create HTML blocks</a:t>
            </a:r>
          </a:p>
          <a:p>
            <a:r>
              <a:rPr lang="en-US" dirty="0"/>
              <a:t>More maintainable CSS</a:t>
            </a:r>
          </a:p>
          <a:p>
            <a:r>
              <a:rPr lang="en-US" dirty="0"/>
              <a:t>No switching between CSS &amp; HTML</a:t>
            </a:r>
          </a:p>
          <a:p>
            <a:r>
              <a:rPr lang="en-US" dirty="0"/>
              <a:t>Designing from a predefined system</a:t>
            </a:r>
          </a:p>
          <a:p>
            <a:r>
              <a:rPr lang="en-US" dirty="0"/>
              <a:t>Portability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C8D4370-4619-A34B-9CA1-68465612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3559" y="246824"/>
            <a:ext cx="6358822" cy="7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8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6361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238135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The following slides are provided for download use</a:t>
            </a:r>
          </a:p>
        </p:txBody>
      </p:sp>
    </p:spTree>
    <p:extLst>
      <p:ext uri="{BB962C8B-B14F-4D97-AF65-F5344CB8AC3E}">
        <p14:creationId xmlns:p14="http://schemas.microsoft.com/office/powerpoint/2010/main" val="323448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earing hard hats&#10;&#10;Description automatically generated">
            <a:extLst>
              <a:ext uri="{FF2B5EF4-FFF2-40B4-BE49-F238E27FC236}">
                <a16:creationId xmlns:a16="http://schemas.microsoft.com/office/drawing/2014/main" id="{1D95DAD5-25BD-9144-999B-FCDB235F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915" y="1975996"/>
            <a:ext cx="9118170" cy="29060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5933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+mn-lt"/>
              </a:rPr>
              <a:t>Tile name: Full Width Split Image</a:t>
            </a:r>
          </a:p>
        </p:txBody>
      </p:sp>
    </p:spTree>
    <p:extLst>
      <p:ext uri="{BB962C8B-B14F-4D97-AF65-F5344CB8AC3E}">
        <p14:creationId xmlns:p14="http://schemas.microsoft.com/office/powerpoint/2010/main" val="227699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ED5380-08CD-7C4E-AA18-DE47B3C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17122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Insert slides with demo info for download use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37B2991-C88D-6443-B320-9414B718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937"/>
            <a:ext cx="12192000" cy="241506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654634-7573-144B-996F-7DC170F7F387}"/>
              </a:ext>
            </a:extLst>
          </p:cNvPr>
          <p:cNvSpPr/>
          <p:nvPr/>
        </p:nvSpPr>
        <p:spPr>
          <a:xfrm>
            <a:off x="1896036" y="2285999"/>
            <a:ext cx="3509682" cy="235324"/>
          </a:xfrm>
          <a:prstGeom prst="roundRect">
            <a:avLst/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5AB388-BFB3-6F4C-B892-0ADBDBB734DF}"/>
              </a:ext>
            </a:extLst>
          </p:cNvPr>
          <p:cNvSpPr txBox="1">
            <a:spLocks/>
          </p:cNvSpPr>
          <p:nvPr/>
        </p:nvSpPr>
        <p:spPr>
          <a:xfrm>
            <a:off x="0" y="1472644"/>
            <a:ext cx="8014448" cy="50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Tailwind classes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75884-7E7F-324E-8FB2-EA997B105382}"/>
              </a:ext>
            </a:extLst>
          </p:cNvPr>
          <p:cNvCxnSpPr>
            <a:stCxn id="8" idx="0"/>
          </p:cNvCxnSpPr>
          <p:nvPr/>
        </p:nvCxnSpPr>
        <p:spPr>
          <a:xfrm flipV="1">
            <a:off x="3650877" y="1875865"/>
            <a:ext cx="242047" cy="410134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F3E0D-A9F1-834C-8841-1C5595646E7B}"/>
              </a:ext>
            </a:extLst>
          </p:cNvPr>
          <p:cNvCxnSpPr>
            <a:cxnSpLocks/>
          </p:cNvCxnSpPr>
          <p:nvPr/>
        </p:nvCxnSpPr>
        <p:spPr>
          <a:xfrm>
            <a:off x="3128680" y="1873624"/>
            <a:ext cx="1752600" cy="2241"/>
          </a:xfrm>
          <a:prstGeom prst="line">
            <a:avLst/>
          </a:prstGeom>
          <a:ln w="28575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799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Custom 1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A9EFD1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A50E7-2E6D-4C27-BA6A-5BBBF80D0FE4}"/>
</file>

<file path=customXml/itemProps2.xml><?xml version="1.0" encoding="utf-8"?>
<ds:datastoreItem xmlns:ds="http://schemas.openxmlformats.org/officeDocument/2006/customXml" ds:itemID="{558EAAF1-AB2A-48C2-BFD0-1A21C1AC2015}"/>
</file>

<file path=customXml/itemProps3.xml><?xml version="1.0" encoding="utf-8"?>
<ds:datastoreItem xmlns:ds="http://schemas.openxmlformats.org/officeDocument/2006/customXml" ds:itemID="{98A0A096-0C40-42AF-936F-0B29E4EF40D4}"/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8448</TotalTime>
  <Words>442</Words>
  <Application>Microsoft Macintosh PowerPoint</Application>
  <PresentationFormat>Widescreen</PresentationFormat>
  <Paragraphs>96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Courier</vt:lpstr>
      <vt:lpstr>Franklin Gothic Book</vt:lpstr>
      <vt:lpstr>Franklin Gothic Medium</vt:lpstr>
      <vt:lpstr>Gilroy Medium</vt:lpstr>
      <vt:lpstr>Title</vt:lpstr>
      <vt:lpstr>Light Content</vt:lpstr>
      <vt:lpstr>Dark Content</vt:lpstr>
      <vt:lpstr>Custom Design</vt:lpstr>
      <vt:lpstr>The Ins and Outs of Tailwind CSS for Melody</vt:lpstr>
      <vt:lpstr>PowerPoint Presentation</vt:lpstr>
      <vt:lpstr>PowerPoint Presentation</vt:lpstr>
      <vt:lpstr>Is</vt:lpstr>
      <vt:lpstr>Benefits</vt:lpstr>
      <vt:lpstr>Let’s dive in</vt:lpstr>
      <vt:lpstr>The following slides are provided for download use</vt:lpstr>
      <vt:lpstr>Tile name: Full Width Split Image</vt:lpstr>
      <vt:lpstr>Insert slides with demo info for download use</vt:lpstr>
      <vt:lpstr>Insert slides with demo info for download use</vt:lpstr>
      <vt:lpstr>Insert slides with demo info for download use</vt:lpstr>
      <vt:lpstr>Insert slides with demo info for download use</vt:lpstr>
      <vt:lpstr>Insert slides with demo info for download use</vt:lpstr>
      <vt:lpstr>Insert slides with demo info for download use</vt:lpstr>
      <vt:lpstr>Insert slides with demo info for download use</vt:lpstr>
      <vt:lpstr>Insert slides with demo info for download use</vt:lpstr>
      <vt:lpstr>Insert slides with demo info for download use</vt:lpstr>
      <vt:lpstr>Navigate to the Custom CSS section of styles</vt:lpstr>
      <vt:lpstr>Navigate to the Custom CSS section of styles</vt:lpstr>
      <vt:lpstr>Navigate to the Custom CSS section of styles</vt:lpstr>
      <vt:lpstr>PowerPoint Presentation</vt:lpstr>
      <vt:lpstr>PowerPoint Presentation</vt:lpstr>
      <vt:lpstr>All styles from the listed classes will be applied to .btn</vt:lpstr>
      <vt:lpstr>Insert slides with demo info for download 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Hardin</dc:creator>
  <cp:lastModifiedBy>Caleb Hardin</cp:lastModifiedBy>
  <cp:revision>28</cp:revision>
  <dcterms:created xsi:type="dcterms:W3CDTF">2022-01-25T13:41:27Z</dcterms:created>
  <dcterms:modified xsi:type="dcterms:W3CDTF">2022-02-22T19:48:42Z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